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5" r:id="rId5"/>
    <p:sldId id="266" r:id="rId6"/>
    <p:sldId id="260" r:id="rId7"/>
    <p:sldId id="261" r:id="rId8"/>
    <p:sldId id="264" r:id="rId9"/>
    <p:sldId id="262" r:id="rId10"/>
  </p:sldIdLst>
  <p:sldSz cx="9144000" cy="6858000" type="screen4x3"/>
  <p:notesSz cx="6858000" cy="99456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6BC"/>
    <a:srgbClr val="BEB68E"/>
    <a:srgbClr val="B1A77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171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1479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99AF278-B289-80B2-CF1F-CEB36038FA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A187BE-7422-F9B5-DADF-591B25B388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8C5460-A3C0-41D3-BD60-E459B38E545B}" type="datetimeFigureOut">
              <a:rPr lang="de-DE"/>
              <a:pPr>
                <a:defRPr/>
              </a:pPr>
              <a:t>28.04.2025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0FAB50-1BC2-3187-F862-0EFF7FD7DC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5DEDBD-CD0D-3F12-3005-1683C2239C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908B8E8-FDA1-46D0-856C-7823E5FB6A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0D0CBD4-E72C-9BF1-EFBC-2CA3D29132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777E0D-694B-943E-3537-1124E3B5523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DB1E0B-8620-4473-9C52-42EA77AFB502}" type="datetimeFigureOut">
              <a:rPr lang="de-DE"/>
              <a:pPr>
                <a:defRPr/>
              </a:pPr>
              <a:t>28.04.2025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C166A3FC-30CD-A9F7-38CA-7098105DBE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79B68BF9-DE55-9AE0-FEBF-AFFEF9CA6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A2AE24-BA98-EFEA-C4B3-529F7BBC66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34A600-7EDF-2B07-5240-C83F369C7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EDEEE19-1DCF-4869-B21D-090933262FD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581116-6D31-CC47-F853-06D77C05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28.04.2009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8EA480-E1CB-31C4-18FB-D354B757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D46112-F8A3-89E7-EE86-835FC361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82403-B01D-4BE4-9A34-5ADD51B2DA5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713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6C7728-7193-662A-184C-FF67CAB55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28.04.2009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727671-5D3B-A849-BBF6-B2382627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D357E3-3EE1-78B1-1914-B232D6F6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5E017-87AD-4424-9986-6224BDDE6DA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7154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501FB3-F331-A3BC-96B7-D477C612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28.04.2009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3E812A-F90B-8031-7A18-3D9EE5B2A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AC0036-1E15-E172-ADB1-29C1DE98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F3EDF-D09A-480B-ABC5-DF6D17BEB49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957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_sw">
            <a:extLst>
              <a:ext uri="{FF2B5EF4-FFF2-40B4-BE49-F238E27FC236}">
                <a16:creationId xmlns:a16="http://schemas.microsoft.com/office/drawing/2014/main" id="{490C48FC-D70C-543C-1835-6EB9ECF9F6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0"/>
            <a:ext cx="11112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F53163D-B4C1-FE2A-D137-3BA83BE348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115888"/>
            <a:ext cx="5786438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dirty="0"/>
              <a:t>Differenzierungsberatung im Wahlpflichtfach Technik</a:t>
            </a:r>
          </a:p>
        </p:txBody>
      </p:sp>
      <p:cxnSp>
        <p:nvCxnSpPr>
          <p:cNvPr id="4" name="Gerade Verbindung 8">
            <a:extLst>
              <a:ext uri="{FF2B5EF4-FFF2-40B4-BE49-F238E27FC236}">
                <a16:creationId xmlns:a16="http://schemas.microsoft.com/office/drawing/2014/main" id="{A887D10E-34BC-B207-0940-CB0C5B83F0F8}"/>
              </a:ext>
            </a:extLst>
          </p:cNvPr>
          <p:cNvCxnSpPr/>
          <p:nvPr userDrawn="1"/>
        </p:nvCxnSpPr>
        <p:spPr>
          <a:xfrm>
            <a:off x="0" y="498475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9">
            <a:extLst>
              <a:ext uri="{FF2B5EF4-FFF2-40B4-BE49-F238E27FC236}">
                <a16:creationId xmlns:a16="http://schemas.microsoft.com/office/drawing/2014/main" id="{F43EA22B-35EC-5D53-A501-B14203DF7462}"/>
              </a:ext>
            </a:extLst>
          </p:cNvPr>
          <p:cNvCxnSpPr/>
          <p:nvPr userDrawn="1"/>
        </p:nvCxnSpPr>
        <p:spPr>
          <a:xfrm>
            <a:off x="0" y="6427788"/>
            <a:ext cx="91440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C768F566-7B1C-9B01-FA62-E3B3CEE86A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6453188"/>
            <a:ext cx="15128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dirty="0"/>
              <a:t>April 2024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F7A4782-6B6B-83B1-7477-F4F0986F4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92950" y="6453188"/>
            <a:ext cx="19431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dirty="0"/>
              <a:t>Folie </a:t>
            </a:r>
            <a:fld id="{7550C083-6B42-4805-A581-851D4AE962B8}" type="slidenum">
              <a:rPr lang="de-DE" altLang="de-DE" smtClean="0"/>
              <a:pPr eaLnBrk="1" hangingPunct="1">
                <a:defRPr/>
              </a:pPr>
              <a:t>‹Nr.›</a:t>
            </a:fld>
            <a:r>
              <a:rPr lang="de-DE" altLang="de-DE" dirty="0"/>
              <a:t> von 9</a:t>
            </a:r>
          </a:p>
        </p:txBody>
      </p:sp>
    </p:spTree>
    <p:extLst>
      <p:ext uri="{BB962C8B-B14F-4D97-AF65-F5344CB8AC3E}">
        <p14:creationId xmlns:p14="http://schemas.microsoft.com/office/powerpoint/2010/main" val="26467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A97FE7-94F3-6A34-0D72-84B7803F0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28.04.2009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478902-CABA-171C-25F6-60D65C993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6DACF4-9F7F-1BAF-D930-4F8DBAC4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89212-A78C-4ECF-ABDC-6A00EB4DD61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015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FF134FF-5289-86B1-3025-0811BE10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28.04.2009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1B11D8E-2226-4359-E7EF-74280156A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79EEF40-0444-058B-EBD8-861CE701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B9126-F4FF-43C5-87C6-8C85F34592B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583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8033E64C-7A76-F376-CFA6-634551B5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28.04.2009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3686F78-230A-49CB-3BDE-8C9A208C3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3D1F6F8-A870-77D7-B95E-6B89E9A37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7505-D848-4A6F-A5EE-D8383BB64D7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237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5D48F618-8742-9FA9-069E-68F0676B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28.04.2009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AF5649CE-7404-C0FE-E183-6EEAD7F5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7DE8E1D-6A48-1AFA-93DF-F613E109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A0396-CC86-47FF-BF5E-FB0E11FDB88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343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5868D748-E85A-B118-007E-BB49F7F0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28.04.2009</a:t>
            </a: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9CF1E28A-A28C-3230-6BB2-E1A004CB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643BF97E-7567-4091-4F80-FA616858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2805-9D54-4AE1-8F66-297D251C043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108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92234D4-8F32-E17C-A196-C69B4D2C9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28.04.2009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F385017-0325-E111-E6FF-A5582FCE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8DF3ABB-B915-522C-FC6D-0A45E1BF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9F61A-EF89-4F2D-909C-E40C7812824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968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56684B2-D1AD-5762-3CD1-D268B75B7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28.04.2009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4551773-67A5-83E1-599C-7B562825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78A43E0-A49D-601D-CD9A-755531B4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515B-0A4C-4E2B-B3EC-FF9BC4BAADE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204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75999">
              <a:srgbClr val="DDEBCF"/>
            </a:gs>
            <a:gs pos="100000">
              <a:srgbClr val="9CB86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B1A634FE-A31B-037F-327E-F4C70303F6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C7530BC2-4F08-B235-1959-DC210BBB46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77A2BF-13A6-29CE-795A-9CC501152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28.04.2009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4593B4-47F9-52AB-0FD1-C1AFD87EA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68B22F-7DFD-5421-161F-C9452224D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98CA3B-1EE5-4C76-AFEC-5585D8B5E67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2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E43A94F0-034D-23D6-C52C-C8A3C2D2D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404813"/>
            <a:ext cx="7851775" cy="2257425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</a:pPr>
            <a:br>
              <a:rPr lang="de-DE" alt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Differenzierungsberatung </a:t>
            </a:r>
            <a:br>
              <a:rPr lang="de-DE" alt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Technik als Wahlpflichtfach (WP 1)</a:t>
            </a:r>
            <a:br>
              <a:rPr lang="de-DE" alt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M. Milas</a:t>
            </a:r>
            <a:b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J. Ernst</a:t>
            </a:r>
          </a:p>
        </p:txBody>
      </p:sp>
      <p:pic>
        <p:nvPicPr>
          <p:cNvPr id="5123" name="Picture 8" descr="D:\0_THS-Solingen-Homepage\Homepage\ths_neu\logo.png">
            <a:extLst>
              <a:ext uri="{FF2B5EF4-FFF2-40B4-BE49-F238E27FC236}">
                <a16:creationId xmlns:a16="http://schemas.microsoft.com/office/drawing/2014/main" id="{DC35EAF7-2864-1F0C-D4AF-12B28FB9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17335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http://www.astrolantis.de/blogimg/img471.jpg">
            <a:extLst>
              <a:ext uri="{FF2B5EF4-FFF2-40B4-BE49-F238E27FC236}">
                <a16:creationId xmlns:a16="http://schemas.microsoft.com/office/drawing/2014/main" id="{759E5447-8CE0-EF16-ECAE-DF9FCD026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2277"/>
          <a:stretch>
            <a:fillRect/>
          </a:stretch>
        </p:blipFill>
        <p:spPr bwMode="auto">
          <a:xfrm>
            <a:off x="0" y="3860800"/>
            <a:ext cx="9144000" cy="29972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125" name="Picture 17" descr="http://www.wbs-mh.de/index.php/schule/bilder/image?view=image&amp;format=raw&amp;type=orig&amp;id=3874">
            <a:extLst>
              <a:ext uri="{FF2B5EF4-FFF2-40B4-BE49-F238E27FC236}">
                <a16:creationId xmlns:a16="http://schemas.microsoft.com/office/drawing/2014/main" id="{8AD8A781-2458-BC70-4B38-61E69F0AE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1557338"/>
            <a:ext cx="346551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http://auto-anft.de/bilder0/mercedes-motor1-2.jpg">
            <a:extLst>
              <a:ext uri="{FF2B5EF4-FFF2-40B4-BE49-F238E27FC236}">
                <a16:creationId xmlns:a16="http://schemas.microsoft.com/office/drawing/2014/main" id="{8A4CBD99-066C-AC72-DB16-F7BB5D7BC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57338"/>
            <a:ext cx="296386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F2E76B35-14F4-CE09-0F28-B89FABEFD2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375" y="714375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3600" b="1" u="sng">
                <a:latin typeface="Arial" panose="020B0604020202020204" pitchFamily="34" charset="0"/>
                <a:cs typeface="Arial" panose="020B0604020202020204" pitchFamily="34" charset="0"/>
              </a:rPr>
              <a:t>Inhalte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36A868-CFBD-BAE0-6BDE-5608C697A8E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0063" y="1928813"/>
            <a:ext cx="8443912" cy="2857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Themen im Technikunterricht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Leistungsbewertung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Profil der Schülerin / des Schülers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Besonderheiten bei der Wahl des Fachs Technik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472972AA-FF72-35D5-1413-EB5F6A0104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pPr algn="l" eaLnBrk="1" hangingPunct="1"/>
            <a:r>
              <a:rPr lang="de-DE" altLang="de-DE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Themen im TC-Unterricht   </a:t>
            </a:r>
            <a:r>
              <a:rPr lang="de-DE" alt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(Auszüge)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1605F5-F75F-4DB2-0F3A-6B9B3DBBDB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7605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de-DE" dirty="0">
                <a:latin typeface="Arial" charset="0"/>
                <a:cs typeface="Arial" charset="0"/>
              </a:rPr>
              <a:t>Holz, Holzwerkstoffe und Holzverarbeitung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de-DE" dirty="0">
                <a:latin typeface="Arial" charset="0"/>
                <a:cs typeface="Arial" charset="0"/>
              </a:rPr>
              <a:t>Elektronik-Löten, Bau von Schaltungen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de-DE" dirty="0">
                <a:latin typeface="Arial" charset="0"/>
                <a:cs typeface="Arial" charset="0"/>
              </a:rPr>
              <a:t>Kunststoffe und deren Verarbeitung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de-DE" dirty="0">
                <a:latin typeface="Arial" charset="0"/>
                <a:cs typeface="Arial" charset="0"/>
              </a:rPr>
              <a:t>Metalle und deren Verarbeitung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de-DE" dirty="0">
                <a:latin typeface="Arial" charset="0"/>
                <a:cs typeface="Arial" charset="0"/>
              </a:rPr>
              <a:t>Technisches Zeichnen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de-DE" dirty="0">
                <a:latin typeface="Arial" charset="0"/>
                <a:cs typeface="Arial" charset="0"/>
              </a:rPr>
              <a:t>Verbrennungs- und Elektromotoren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de-DE" dirty="0">
                <a:latin typeface="Arial" charset="0"/>
                <a:cs typeface="Arial" charset="0"/>
              </a:rPr>
              <a:t>Solartechnik, Umwelttechnik u. Bautechnik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feld 3">
            <a:extLst>
              <a:ext uri="{FF2B5EF4-FFF2-40B4-BE49-F238E27FC236}">
                <a16:creationId xmlns:a16="http://schemas.microsoft.com/office/drawing/2014/main" id="{D4BBE1A7-08ED-10DF-C88A-3CD769F7E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94" y="507260"/>
            <a:ext cx="86092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Exkursion zu den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Kalkwerken </a:t>
            </a:r>
            <a:r>
              <a:rPr lang="de-DE" altLang="de-DE" dirty="0" err="1">
                <a:latin typeface="Arial" panose="020B0604020202020204" pitchFamily="34" charset="0"/>
              </a:rPr>
              <a:t>Oetelshofen</a:t>
            </a:r>
            <a:r>
              <a:rPr lang="de-DE" altLang="de-DE" dirty="0">
                <a:latin typeface="Arial" panose="020B0604020202020204" pitchFamily="34" charset="0"/>
              </a:rPr>
              <a:t> in Wuppertal (Kl.8)</a:t>
            </a:r>
          </a:p>
        </p:txBody>
      </p:sp>
      <p:sp>
        <p:nvSpPr>
          <p:cNvPr id="8196" name="Textfeld 3">
            <a:extLst>
              <a:ext uri="{FF2B5EF4-FFF2-40B4-BE49-F238E27FC236}">
                <a16:creationId xmlns:a16="http://schemas.microsoft.com/office/drawing/2014/main" id="{B50ED055-2EED-5DF0-F26D-3966FFE25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54" y="1826425"/>
            <a:ext cx="42654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</a:pPr>
            <a:r>
              <a:rPr lang="de-DE" altLang="de-DE" sz="2600" dirty="0">
                <a:latin typeface="Arial" panose="020B0604020202020204" pitchFamily="34" charset="0"/>
              </a:rPr>
              <a:t>Werksbesichtigung</a:t>
            </a:r>
          </a:p>
          <a:p>
            <a:pPr marL="457200" indent="-457200" eaLnBrk="1" hangingPunct="1">
              <a:spcBef>
                <a:spcPct val="0"/>
              </a:spcBef>
            </a:pPr>
            <a:endParaRPr lang="de-DE" altLang="de-DE" sz="26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de-DE" altLang="de-DE" sz="2600" dirty="0">
                <a:latin typeface="Arial" panose="020B0604020202020204" pitchFamily="34" charset="0"/>
              </a:rPr>
              <a:t>Besichtigung der  Labore u. Werkstätten</a:t>
            </a:r>
          </a:p>
          <a:p>
            <a:pPr marL="457200" indent="-457200" eaLnBrk="1" hangingPunct="1">
              <a:spcBef>
                <a:spcPct val="0"/>
              </a:spcBef>
            </a:pPr>
            <a:endParaRPr lang="de-DE" altLang="de-DE" sz="26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de-DE" altLang="de-DE" sz="2600" dirty="0">
                <a:latin typeface="Arial" panose="020B0604020202020204" pitchFamily="34" charset="0"/>
              </a:rPr>
              <a:t>Begehung der Brennöfen</a:t>
            </a:r>
          </a:p>
          <a:p>
            <a:pPr marL="457200" indent="-457200" eaLnBrk="1" hangingPunct="1">
              <a:spcBef>
                <a:spcPct val="0"/>
              </a:spcBef>
            </a:pPr>
            <a:endParaRPr lang="de-DE" altLang="de-DE" sz="26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de-DE" altLang="de-DE" sz="2600" dirty="0">
                <a:latin typeface="Arial" panose="020B0604020202020204" pitchFamily="34" charset="0"/>
              </a:rPr>
              <a:t>Sprengung im Steinbruch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2800" dirty="0">
                <a:latin typeface="Arial" panose="020B0604020202020204" pitchFamily="34" charset="0"/>
              </a:rPr>
              <a:t>    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8F0748D-EB4B-4E99-344C-0CF4DD099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4" t="-4724" r="10213" b="-2547"/>
          <a:stretch/>
        </p:blipFill>
        <p:spPr bwMode="auto">
          <a:xfrm>
            <a:off x="5925697" y="3737038"/>
            <a:ext cx="3146295" cy="264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F8FC3F4-6C69-D8EB-1475-21C0EC826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" t="3620" r="24409" b="5240"/>
          <a:stretch/>
        </p:blipFill>
        <p:spPr bwMode="auto">
          <a:xfrm flipH="1">
            <a:off x="3149489" y="3854716"/>
            <a:ext cx="2715753" cy="247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89FB119-F535-0AE0-ED45-124AA3165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4" b="8827"/>
          <a:stretch/>
        </p:blipFill>
        <p:spPr bwMode="auto">
          <a:xfrm>
            <a:off x="4307202" y="1629154"/>
            <a:ext cx="4764790" cy="210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feld 3">
            <a:extLst>
              <a:ext uri="{FF2B5EF4-FFF2-40B4-BE49-F238E27FC236}">
                <a16:creationId xmlns:a16="http://schemas.microsoft.com/office/drawing/2014/main" id="{D4BBE1A7-08ED-10DF-C88A-3CD769F7E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510" y="640226"/>
            <a:ext cx="83209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Projekttag am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Technischen Berufskolleg Solingen (TBK)</a:t>
            </a:r>
          </a:p>
        </p:txBody>
      </p:sp>
      <p:sp>
        <p:nvSpPr>
          <p:cNvPr id="8196" name="Textfeld 3">
            <a:extLst>
              <a:ext uri="{FF2B5EF4-FFF2-40B4-BE49-F238E27FC236}">
                <a16:creationId xmlns:a16="http://schemas.microsoft.com/office/drawing/2014/main" id="{B50ED055-2EED-5DF0-F26D-3966FFE25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37" y="4941168"/>
            <a:ext cx="82153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Arial" panose="020B0604020202020204" pitchFamily="34" charset="0"/>
              </a:rPr>
              <a:t>Kennenlernen verschiedener Werkstätten im Bereich Metallverarbeitung und Gestaltung (Kl. 9)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F860246-AC32-D2F0-378B-1B77FF4C8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3" y="2115130"/>
            <a:ext cx="4730860" cy="232205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AAE7515-C21A-0A91-17AB-9414678375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86" t="20990"/>
          <a:stretch/>
        </p:blipFill>
        <p:spPr>
          <a:xfrm>
            <a:off x="5220072" y="2115130"/>
            <a:ext cx="3745935" cy="232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F7B9F93-3C07-E732-2739-26F2E672749D}"/>
              </a:ext>
            </a:extLst>
          </p:cNvPr>
          <p:cNvSpPr txBox="1">
            <a:spLocks/>
          </p:cNvSpPr>
          <p:nvPr/>
        </p:nvSpPr>
        <p:spPr>
          <a:xfrm>
            <a:off x="285750" y="428625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b="1" u="sng" dirty="0">
                <a:ea typeface="+mj-ea"/>
              </a:rPr>
              <a:t>Leistungsbewertung </a:t>
            </a:r>
            <a:r>
              <a:rPr lang="de-DE" sz="2800" b="1" u="sng" dirty="0">
                <a:ea typeface="+mj-ea"/>
              </a:rPr>
              <a:t>(ganzes Schuljahr!)</a:t>
            </a:r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id="{A734E41F-5ACA-0798-56AB-38B270839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18CCC2-0033-BCFF-83CA-D96F62168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922373"/>
              </p:ext>
            </p:extLst>
          </p:nvPr>
        </p:nvGraphicFramePr>
        <p:xfrm>
          <a:off x="367031" y="1340768"/>
          <a:ext cx="8496945" cy="5028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2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5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68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I. Schriftliche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Leistungen</a:t>
                      </a:r>
                      <a:endParaRPr lang="de-DE" sz="2000" b="0" dirty="0"/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Schriftliche  Arbeiten</a:t>
                      </a:r>
                      <a:endParaRPr lang="de-DE" sz="2000" b="0" dirty="0"/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2000" b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de-DE" sz="2000" b="0" dirty="0">
                          <a:latin typeface="Arial" pitchFamily="34" charset="0"/>
                          <a:cs typeface="Arial" pitchFamily="34" charset="0"/>
                        </a:rPr>
                        <a:t> Kursarbeiten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83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II. Sonstige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Leistungen</a:t>
                      </a:r>
                    </a:p>
                    <a:p>
                      <a:endParaRPr lang="de-DE" sz="2000" b="0" dirty="0"/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Praktische   Arbeiten</a:t>
                      </a:r>
                      <a:endParaRPr lang="de-DE" sz="2000" b="0" dirty="0"/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de-DE" sz="2000" b="0" dirty="0">
                          <a:latin typeface="Arial" pitchFamily="34" charset="0"/>
                          <a:cs typeface="Arial" pitchFamily="34" charset="0"/>
                        </a:rPr>
                        <a:t> Selbst gefertigte Werkstücke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158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endParaRPr lang="de-DE" sz="2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endParaRPr lang="de-DE" sz="2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Sonstige      Mitarbeit</a:t>
                      </a:r>
                    </a:p>
                    <a:p>
                      <a:endParaRPr lang="de-DE" sz="2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(Auszug)</a:t>
                      </a: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0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2000" b="0" baseline="0" dirty="0">
                          <a:latin typeface="Arial" pitchFamily="34" charset="0"/>
                          <a:cs typeface="Arial" pitchFamily="34" charset="0"/>
                        </a:rPr>
                        <a:t>Einhaltung der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de-DE" sz="2000" b="0" baseline="0" dirty="0">
                          <a:latin typeface="Arial" pitchFamily="34" charset="0"/>
                          <a:cs typeface="Arial" pitchFamily="34" charset="0"/>
                        </a:rPr>
                        <a:t>  Sicherheitsbestimmungen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de-DE" sz="2000" b="0" baseline="0" dirty="0">
                          <a:latin typeface="Arial" pitchFamily="34" charset="0"/>
                          <a:cs typeface="Arial" pitchFamily="34" charset="0"/>
                        </a:rPr>
                        <a:t> Sach- und fachgerechter Umgang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de-DE" sz="2000" b="0" baseline="0" dirty="0">
                          <a:latin typeface="Arial" pitchFamily="34" charset="0"/>
                          <a:cs typeface="Arial" pitchFamily="34" charset="0"/>
                        </a:rPr>
                        <a:t>  mit Werkzeugen u. Materialien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0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Arbeitsorganisation, zügiges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de-DE" sz="2000" b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Arbeiten, selbstständiges Aufräumen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0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2000" b="0" baseline="0" dirty="0">
                          <a:latin typeface="Arial" pitchFamily="34" charset="0"/>
                          <a:cs typeface="Arial" pitchFamily="34" charset="0"/>
                        </a:rPr>
                        <a:t>Teamarbeit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2000" b="0" dirty="0">
                          <a:latin typeface="Arial" pitchFamily="34" charset="0"/>
                          <a:cs typeface="Arial" pitchFamily="34" charset="0"/>
                        </a:rPr>
                        <a:t> Mündliche Mitarbeit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de-DE" sz="2000" b="0" dirty="0">
                          <a:latin typeface="Arial" pitchFamily="34" charset="0"/>
                          <a:cs typeface="Arial" pitchFamily="34" charset="0"/>
                        </a:rPr>
                        <a:t> Schriftliche</a:t>
                      </a:r>
                      <a:r>
                        <a:rPr lang="de-DE" sz="2000" b="0" baseline="0" dirty="0">
                          <a:latin typeface="Arial" pitchFamily="34" charset="0"/>
                          <a:cs typeface="Arial" pitchFamily="34" charset="0"/>
                        </a:rPr>
                        <a:t> Leistungsüberprüfungen</a:t>
                      </a:r>
                      <a:endParaRPr lang="de-DE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389B0BF-2420-3B74-AA60-7C13CDCA895E}"/>
              </a:ext>
            </a:extLst>
          </p:cNvPr>
          <p:cNvSpPr txBox="1">
            <a:spLocks/>
          </p:cNvSpPr>
          <p:nvPr/>
        </p:nvSpPr>
        <p:spPr>
          <a:xfrm>
            <a:off x="250825" y="333375"/>
            <a:ext cx="8229600" cy="8778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b="1" u="sng" dirty="0">
                <a:ea typeface="+mj-ea"/>
              </a:rPr>
              <a:t>Profil</a:t>
            </a:r>
            <a:r>
              <a:rPr lang="de-DE" sz="3200" b="1" u="sng" dirty="0">
                <a:latin typeface="Arial" charset="0"/>
                <a:cs typeface="Arial" charset="0"/>
              </a:rPr>
              <a:t> der Schülerin / des Schülers</a:t>
            </a:r>
            <a:endParaRPr lang="de-DE" sz="3200" b="1" u="sng" dirty="0">
              <a:ea typeface="+mj-ea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F6E0CAC-72DD-CB72-5451-17DC110A0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981075"/>
            <a:ext cx="8643937" cy="533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e-DE" altLang="de-DE" sz="2300" b="1" dirty="0">
                <a:latin typeface="Arial" panose="020B0604020202020204" pitchFamily="34" charset="0"/>
              </a:rPr>
              <a:t>Gute Noten in Mathematik und Physik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e-DE" altLang="de-DE" sz="2300" b="1" dirty="0">
                <a:latin typeface="Arial" panose="020B0604020202020204" pitchFamily="34" charset="0"/>
              </a:rPr>
              <a:t>Interesse an technischen Geräten/Werkzeugen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e-DE" altLang="de-DE" sz="2300" b="1" dirty="0">
                <a:highlight>
                  <a:srgbClr val="FFFF00"/>
                </a:highlight>
                <a:latin typeface="Arial" panose="020B0604020202020204" pitchFamily="34" charset="0"/>
              </a:rPr>
              <a:t>Handwerkliches Geschick und gute Feinmotorik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e-DE" altLang="de-DE" sz="2300" b="1" dirty="0">
                <a:highlight>
                  <a:srgbClr val="FFFF00"/>
                </a:highlight>
                <a:latin typeface="Arial" panose="020B0604020202020204" pitchFamily="34" charset="0"/>
              </a:rPr>
              <a:t>Vorliebe für Präzision und Ordnung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e-DE" altLang="de-DE" sz="2300" b="1" dirty="0">
                <a:highlight>
                  <a:srgbClr val="FFFF00"/>
                </a:highlight>
                <a:latin typeface="Arial" panose="020B0604020202020204" pitchFamily="34" charset="0"/>
              </a:rPr>
              <a:t>Organisationstalent, Selbstständiges Arbeiten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e-DE" altLang="de-DE" sz="2300" b="1" dirty="0">
                <a:latin typeface="Arial" panose="020B0604020202020204" pitchFamily="34" charset="0"/>
              </a:rPr>
              <a:t>Beachten und Einhalten der Sicherheitsbestimmungen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e-DE" altLang="de-DE" sz="2300" b="1" dirty="0">
                <a:latin typeface="Arial" panose="020B0604020202020204" pitchFamily="34" charset="0"/>
              </a:rPr>
              <a:t>Verantwortungsbewusster Umgang mit Werkzeugen </a:t>
            </a:r>
            <a:endParaRPr lang="de-DE" altLang="de-DE" sz="23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e-DE" altLang="de-DE" sz="2300" b="1" dirty="0">
                <a:latin typeface="Arial" panose="020B0604020202020204" pitchFamily="34" charset="0"/>
              </a:rPr>
              <a:t>Wirtschaftlicher/sparsamer Umgang mit Material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e-DE" altLang="de-DE" sz="2300" b="1" dirty="0">
                <a:latin typeface="Arial" panose="020B0604020202020204" pitchFamily="34" charset="0"/>
              </a:rPr>
              <a:t>Teamfähigkeit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de-DE" altLang="de-DE" sz="2300" b="1" dirty="0">
                <a:highlight>
                  <a:srgbClr val="FFFF00"/>
                </a:highlight>
                <a:latin typeface="Arial" panose="020B0604020202020204" pitchFamily="34" charset="0"/>
              </a:rPr>
              <a:t>Berufswunsch im Handwerk oder technischen Bereich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feld 3">
            <a:extLst>
              <a:ext uri="{FF2B5EF4-FFF2-40B4-BE49-F238E27FC236}">
                <a16:creationId xmlns:a16="http://schemas.microsoft.com/office/drawing/2014/main" id="{5DA877FF-2873-E96B-E863-30D4E588C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52513"/>
            <a:ext cx="771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u="sng">
                <a:latin typeface="Arial" panose="020B0604020202020204" pitchFamily="34" charset="0"/>
              </a:rPr>
              <a:t>Besonderheiten bei der Wahl des Fachs Technik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1D73927-AE01-6CA4-0914-9C5A7F270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23" y="2584356"/>
            <a:ext cx="8353425" cy="367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</a:pPr>
            <a:r>
              <a:rPr lang="de-DE" altLang="de-DE" sz="2400" b="1" dirty="0">
                <a:latin typeface="Arial" panose="020B0604020202020204" pitchFamily="34" charset="0"/>
              </a:rPr>
              <a:t>  GUVV (Gemeinde-Unfallversicherungsverband) NRW: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sz="2400" b="1" dirty="0">
                <a:latin typeface="Arial" panose="020B0604020202020204" pitchFamily="34" charset="0"/>
              </a:rPr>
              <a:t>   Beschränkung der Teilnehmerzahl aus 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sz="2400" b="1" dirty="0">
                <a:latin typeface="Arial" panose="020B0604020202020204" pitchFamily="34" charset="0"/>
              </a:rPr>
              <a:t>   sicherheitstechnischen Gründen!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sz="2400" b="1" dirty="0">
                <a:latin typeface="Arial" panose="020B0604020202020204" pitchFamily="34" charset="0"/>
              </a:rPr>
              <a:t>  </a:t>
            </a:r>
            <a:r>
              <a:rPr lang="de-DE" altLang="de-DE" sz="2400" b="1" dirty="0">
                <a:highlight>
                  <a:srgbClr val="FFFF00"/>
                </a:highlight>
                <a:latin typeface="Arial" panose="020B0604020202020204" pitchFamily="34" charset="0"/>
              </a:rPr>
              <a:t>►►► 1 Kurs mit max. 16 SchülerInnen ◄◄◄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de-DE" altLang="de-DE" sz="2400" b="1" dirty="0">
                <a:latin typeface="Arial" panose="020B0604020202020204" pitchFamily="34" charset="0"/>
              </a:rPr>
              <a:t>  </a:t>
            </a:r>
            <a:r>
              <a:rPr lang="de-DE" altLang="de-DE" sz="2400" b="1" dirty="0">
                <a:highlight>
                  <a:srgbClr val="FFFF00"/>
                </a:highlight>
                <a:latin typeface="Arial" panose="020B0604020202020204" pitchFamily="34" charset="0"/>
              </a:rPr>
              <a:t>►►► 1 Kurs mit max. 16 SchülerInnen ◄◄◄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4834CC0-15EF-CFDA-B9FF-A4F2A57C3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8820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</a:pPr>
            <a:r>
              <a:rPr lang="de-DE" altLang="de-DE" sz="2400" b="1" dirty="0">
                <a:latin typeface="Arial" panose="020B0604020202020204" pitchFamily="34" charset="0"/>
              </a:rPr>
              <a:t>  Finanzieller Eigenanteil: ca. 25 Euro pro Schuljahr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feld 3">
            <a:extLst>
              <a:ext uri="{FF2B5EF4-FFF2-40B4-BE49-F238E27FC236}">
                <a16:creationId xmlns:a16="http://schemas.microsoft.com/office/drawing/2014/main" id="{E329C019-4708-880E-3B2E-893AE04AB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908050"/>
            <a:ext cx="371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>
                <a:latin typeface="Arial" panose="020B0604020202020204" pitchFamily="34" charset="0"/>
              </a:rPr>
              <a:t>Neugierig?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7927E5F-B4A9-67F6-DF62-08E0F966C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700213"/>
            <a:ext cx="4643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>
                <a:latin typeface="Arial" panose="020B0604020202020204" pitchFamily="34" charset="0"/>
              </a:rPr>
              <a:t>Fragen?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77EF05D-C211-64C5-A152-3E2797335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565400"/>
            <a:ext cx="8072437" cy="297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b="1" u="sng" dirty="0">
                <a:latin typeface="Arial" panose="020B0604020202020204" pitchFamily="34" charset="0"/>
              </a:rPr>
              <a:t>Ansprechpartner: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2400" b="1" dirty="0">
                <a:latin typeface="Arial" panose="020B0604020202020204" pitchFamily="34" charset="0"/>
              </a:rPr>
              <a:t> Miriam Milas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2400" b="1" dirty="0">
                <a:latin typeface="Arial" panose="020B0604020202020204" pitchFamily="34" charset="0"/>
              </a:rPr>
              <a:t> Jennifer Ernst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2400" b="1" dirty="0">
                <a:latin typeface="Arial" panose="020B0604020202020204" pitchFamily="34" charset="0"/>
              </a:rPr>
              <a:t> Edwina Lohmann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de-DE" altLang="de-DE" sz="2400" b="1" dirty="0">
              <a:latin typeface="Arial" panose="020B0604020202020204" pitchFamily="34" charset="0"/>
            </a:endParaRPr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3E72DD72-4958-203C-692D-0C218C62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300663"/>
            <a:ext cx="7643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>
                <a:latin typeface="Arial" panose="020B0604020202020204" pitchFamily="34" charset="0"/>
              </a:rPr>
              <a:t>Vielen Dank für Ihre Aufmerksamkeit.</a:t>
            </a:r>
          </a:p>
        </p:txBody>
      </p:sp>
      <p:pic>
        <p:nvPicPr>
          <p:cNvPr id="10246" name="Picture 6" descr="http://api.ning.com/files/MlukZF2i55Lldt*4u0GBWgUrURp0925MDXrwUvpfXw0vj8dDux7wWxi3kg0JfpRqbsvizVL90s3PrXtPhC59QuKkJENv0yAC/Animation1.gif">
            <a:extLst>
              <a:ext uri="{FF2B5EF4-FFF2-40B4-BE49-F238E27FC236}">
                <a16:creationId xmlns:a16="http://schemas.microsoft.com/office/drawing/2014/main" id="{8F01CFD1-708D-67FB-78EC-24FD9B6827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01700"/>
            <a:ext cx="3024187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5" grpId="0" autoUpdateAnimBg="0"/>
      <p:bldP spid="7" grpId="0" autoUpdateAnimBg="0"/>
      <p:bldP spid="6" grpId="0" autoUpdateAnimBg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Bildschirmpräsentation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Larissa-Design</vt:lpstr>
      <vt:lpstr> Differenzierungsberatung  Technik als Wahlpflichtfach (WP 1)   M. Milas J. Ernst</vt:lpstr>
      <vt:lpstr>Inhalte</vt:lpstr>
      <vt:lpstr>Themen im TC-Unterricht   (Auszüge)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Differenzierungsberatung Technik im Wahlpflichtfach I</dc:title>
  <dc:creator>SM</dc:creator>
  <cp:lastModifiedBy>Edwina Lohmann</cp:lastModifiedBy>
  <cp:revision>78</cp:revision>
  <cp:lastPrinted>2012-04-30T06:41:43Z</cp:lastPrinted>
  <dcterms:created xsi:type="dcterms:W3CDTF">2009-04-17T14:38:23Z</dcterms:created>
  <dcterms:modified xsi:type="dcterms:W3CDTF">2025-04-28T10:52:39Z</dcterms:modified>
</cp:coreProperties>
</file>